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30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CA3D5-7C38-406F-AFC5-9F6E827B0914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9467F-737A-4E14-94ED-E20996C726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7982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CA3D5-7C38-406F-AFC5-9F6E827B0914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9467F-737A-4E14-94ED-E20996C726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3232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CA3D5-7C38-406F-AFC5-9F6E827B0914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9467F-737A-4E14-94ED-E20996C726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6114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CA3D5-7C38-406F-AFC5-9F6E827B0914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9467F-737A-4E14-94ED-E20996C726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6949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CA3D5-7C38-406F-AFC5-9F6E827B0914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9467F-737A-4E14-94ED-E20996C726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5818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CA3D5-7C38-406F-AFC5-9F6E827B0914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9467F-737A-4E14-94ED-E20996C726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5059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CA3D5-7C38-406F-AFC5-9F6E827B0914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9467F-737A-4E14-94ED-E20996C726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7295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CA3D5-7C38-406F-AFC5-9F6E827B0914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9467F-737A-4E14-94ED-E20996C726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6084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CA3D5-7C38-406F-AFC5-9F6E827B0914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9467F-737A-4E14-94ED-E20996C726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350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CA3D5-7C38-406F-AFC5-9F6E827B0914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9467F-737A-4E14-94ED-E20996C726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412378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CCA3D5-7C38-406F-AFC5-9F6E827B0914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79467F-737A-4E14-94ED-E20996C726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5418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CA3D5-7C38-406F-AFC5-9F6E827B0914}" type="datetimeFigureOut">
              <a:rPr kumimoji="1" lang="ja-JP" altLang="en-US" smtClean="0"/>
              <a:t>2026/10/14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79467F-737A-4E14-94ED-E20996C7263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3875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0">
          <a:fgClr>
            <a:srgbClr val="FFFF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EBC80DF8-2F19-470D-9881-BE2CE7F28C1C}"/>
              </a:ext>
            </a:extLst>
          </p:cNvPr>
          <p:cNvSpPr/>
          <p:nvPr/>
        </p:nvSpPr>
        <p:spPr>
          <a:xfrm>
            <a:off x="277449" y="4648693"/>
            <a:ext cx="5467365" cy="1206831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483" b="1" dirty="0"/>
              <a:t>　　</a:t>
            </a:r>
            <a:r>
              <a:rPr lang="ja-JP" altLang="en-US" sz="483" b="1" dirty="0">
                <a:solidFill>
                  <a:schemeClr val="bg1"/>
                </a:solidFill>
              </a:rPr>
              <a:t>　</a:t>
            </a:r>
            <a:r>
              <a:rPr lang="ja-JP" altLang="en-US" sz="2400" b="1" dirty="0">
                <a:solidFill>
                  <a:schemeClr val="bg1"/>
                </a:solidFill>
              </a:rPr>
              <a:t>旬菜耕房ほがらか</a:t>
            </a:r>
            <a:endParaRPr lang="en-US" altLang="ja-JP" sz="2400" b="1" dirty="0">
              <a:solidFill>
                <a:schemeClr val="bg1"/>
              </a:solidFill>
            </a:endParaRPr>
          </a:p>
          <a:p>
            <a:r>
              <a:rPr lang="ja-JP" altLang="en-US" sz="2400" b="1" dirty="0">
                <a:solidFill>
                  <a:schemeClr val="bg1"/>
                </a:solidFill>
              </a:rPr>
              <a:t>　　</a:t>
            </a:r>
            <a:r>
              <a:rPr lang="ja-JP" altLang="en-US" sz="2000" b="1" dirty="0">
                <a:solidFill>
                  <a:schemeClr val="bg1"/>
                </a:solidFill>
              </a:rPr>
              <a:t>（生活介護・就労継続支援</a:t>
            </a:r>
            <a:r>
              <a:rPr lang="en-US" altLang="ja-JP" sz="2000" b="1" dirty="0">
                <a:solidFill>
                  <a:schemeClr val="bg1"/>
                </a:solidFill>
              </a:rPr>
              <a:t>B</a:t>
            </a:r>
            <a:r>
              <a:rPr lang="ja-JP" altLang="en-US" sz="2000" b="1" dirty="0">
                <a:solidFill>
                  <a:schemeClr val="bg1"/>
                </a:solidFill>
              </a:rPr>
              <a:t>型）</a:t>
            </a:r>
            <a:endParaRPr lang="en-US" altLang="ja-JP" sz="2000" b="1" dirty="0">
              <a:solidFill>
                <a:schemeClr val="bg1"/>
              </a:solidFill>
            </a:endParaRPr>
          </a:p>
          <a:p>
            <a:r>
              <a:rPr lang="ja-JP" altLang="en-US" sz="2400" b="1" dirty="0">
                <a:solidFill>
                  <a:schemeClr val="bg1"/>
                </a:solidFill>
              </a:rPr>
              <a:t>　　　①スタッフ　②送迎運転手</a:t>
            </a:r>
            <a:endParaRPr lang="en-US" altLang="ja-JP" sz="24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47C6AB7-E760-409B-AE09-9DC515E94EAC}"/>
              </a:ext>
            </a:extLst>
          </p:cNvPr>
          <p:cNvSpPr txBox="1"/>
          <p:nvPr/>
        </p:nvSpPr>
        <p:spPr>
          <a:xfrm>
            <a:off x="1" y="-202903"/>
            <a:ext cx="6857999" cy="10522561"/>
          </a:xfrm>
          <a:prstGeom prst="rect">
            <a:avLst/>
          </a:prstGeom>
          <a:solidFill>
            <a:schemeClr val="bg1">
              <a:alpha val="24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ja-JP" altLang="en-US" sz="2469" b="1" dirty="0">
                <a:solidFill>
                  <a:srgbClr val="00B050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　</a:t>
            </a:r>
            <a:endParaRPr lang="en-US" altLang="ja-JP" sz="2469" b="1" dirty="0">
              <a:solidFill>
                <a:srgbClr val="00B050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lang="en-US" altLang="ja-JP" sz="2469" b="1" dirty="0">
                <a:ln w="28575">
                  <a:solidFill>
                    <a:schemeClr val="bg1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chemeClr val="tx1"/>
                  </a:outerShdw>
                </a:effectLst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 </a:t>
            </a:r>
            <a:r>
              <a:rPr lang="ja-JP" altLang="en-US" sz="4000" b="1" dirty="0">
                <a:ln w="28575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正規職員・パート募集</a:t>
            </a:r>
            <a:r>
              <a:rPr lang="ja-JP" altLang="en-US" sz="3600" b="1" dirty="0">
                <a:ln w="28575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00FF00"/>
                </a:highlight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します</a:t>
            </a:r>
            <a:endParaRPr lang="en-US" altLang="ja-JP" sz="3600" b="1" dirty="0">
              <a:ln w="28575">
                <a:solidFill>
                  <a:schemeClr val="bg1"/>
                </a:solidFill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highlight>
                <a:srgbClr val="00FF00"/>
              </a:highlight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endParaRPr lang="en-US" altLang="ja-JP" sz="1084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endParaRPr lang="en-US" altLang="ja-JP" sz="1084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endParaRPr lang="en-US" altLang="ja-JP" sz="1084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endParaRPr lang="en-US" altLang="ja-JP" sz="1084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lang="ja-JP" altLang="en-US" sz="1084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</a:t>
            </a:r>
            <a:endParaRPr lang="en-US" altLang="ja-JP" sz="1084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endParaRPr lang="en-US" altLang="ja-JP" sz="483" b="1" dirty="0">
              <a:solidFill>
                <a:schemeClr val="bg1"/>
              </a:solidFill>
              <a:highlight>
                <a:srgbClr val="FF0000"/>
              </a:highlight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algn="just"/>
            <a:r>
              <a:rPr lang="ja-JP" altLang="en-US" sz="128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</a:t>
            </a:r>
            <a:endParaRPr lang="en-US" altLang="ja-JP" sz="128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algn="just"/>
            <a:r>
              <a:rPr lang="ja-JP" altLang="en-US" sz="128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</a:t>
            </a:r>
            <a:endParaRPr lang="en-US" altLang="ja-JP" sz="128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algn="just"/>
            <a:r>
              <a:rPr lang="ja-JP" altLang="en-US" sz="128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</a:t>
            </a:r>
            <a:r>
              <a:rPr lang="ja-JP" altLang="en-US" sz="16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●</a:t>
            </a:r>
            <a:r>
              <a:rPr lang="ja-JP" altLang="en-US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業務内容：①支援学級・支援学校などに通うお子さんと遊んだり</a:t>
            </a:r>
            <a:endParaRPr lang="en-US" altLang="ja-JP" sz="16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algn="just"/>
            <a:r>
              <a:rPr lang="ja-JP" altLang="en-US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　　　　　　　　勉強や生活面の支援等を行います。　</a:t>
            </a:r>
            <a:endParaRPr lang="en-US" altLang="ja-JP" sz="16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algn="just"/>
            <a:r>
              <a:rPr lang="ja-JP" altLang="en-US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　　　　　　　②主に町内の学校送迎　　</a:t>
            </a:r>
            <a:r>
              <a:rPr lang="ja-JP" altLang="en-US" sz="1600" b="1" dirty="0"/>
              <a:t>　　　　　　　　　</a:t>
            </a:r>
            <a:endParaRPr lang="en-US" altLang="ja-JP" sz="1600" b="1" dirty="0">
              <a:solidFill>
                <a:srgbClr val="00B0F0"/>
              </a:solidFill>
            </a:endParaRPr>
          </a:p>
          <a:p>
            <a:r>
              <a:rPr lang="ja-JP" altLang="en-US" sz="1600" b="1" dirty="0"/>
              <a:t>　●就業場所：武豊町長峰</a:t>
            </a:r>
            <a:r>
              <a:rPr lang="en-US" altLang="ja-JP" sz="1600" b="1" dirty="0"/>
              <a:t>37-6</a:t>
            </a:r>
          </a:p>
          <a:p>
            <a:r>
              <a:rPr lang="ja-JP" altLang="en-US" sz="1600" b="1" dirty="0"/>
              <a:t>　●資　　格：①児童指導員・保育士・教員資格等</a:t>
            </a:r>
            <a:endParaRPr lang="en-US" altLang="ja-JP" sz="1600" b="1" dirty="0"/>
          </a:p>
          <a:p>
            <a:r>
              <a:rPr lang="ja-JP" altLang="en-US" sz="1600" b="1" dirty="0"/>
              <a:t>　　　　　　　②普通運転免許</a:t>
            </a:r>
            <a:endParaRPr lang="en-US" altLang="ja-JP" sz="1600" b="1" dirty="0"/>
          </a:p>
          <a:p>
            <a:r>
              <a:rPr lang="ja-JP" altLang="en-US" sz="1600" b="1" dirty="0"/>
              <a:t>　</a:t>
            </a:r>
            <a:r>
              <a:rPr lang="ja-JP" altLang="en-US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●就業時間：①</a:t>
            </a:r>
            <a:r>
              <a:rPr lang="en-US" altLang="ja-JP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12</a:t>
            </a:r>
            <a:r>
              <a:rPr lang="ja-JP" altLang="en-US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：</a:t>
            </a:r>
            <a:r>
              <a:rPr lang="en-US" altLang="ja-JP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15</a:t>
            </a:r>
            <a:r>
              <a:rPr lang="ja-JP" altLang="en-US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～</a:t>
            </a:r>
            <a:r>
              <a:rPr lang="en-US" altLang="ja-JP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18</a:t>
            </a:r>
            <a:r>
              <a:rPr lang="ja-JP" altLang="en-US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：</a:t>
            </a:r>
            <a:r>
              <a:rPr lang="en-US" altLang="ja-JP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15/8</a:t>
            </a:r>
            <a:r>
              <a:rPr lang="ja-JP" altLang="en-US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：</a:t>
            </a:r>
            <a:r>
              <a:rPr lang="en-US" altLang="ja-JP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15</a:t>
            </a:r>
            <a:r>
              <a:rPr lang="ja-JP" altLang="en-US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～</a:t>
            </a:r>
            <a:r>
              <a:rPr lang="en-US" altLang="ja-JP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14</a:t>
            </a:r>
            <a:r>
              <a:rPr lang="ja-JP" altLang="en-US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：</a:t>
            </a:r>
            <a:r>
              <a:rPr lang="en-US" altLang="ja-JP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15</a:t>
            </a:r>
            <a:r>
              <a:rPr lang="ja-JP" altLang="en-US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（正規職員）</a:t>
            </a:r>
            <a:endParaRPr lang="en-US" altLang="ja-JP" sz="16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lang="ja-JP" altLang="en-US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　　　　　　　</a:t>
            </a:r>
            <a:r>
              <a:rPr lang="en-US" altLang="ja-JP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12</a:t>
            </a:r>
            <a:r>
              <a:rPr lang="ja-JP" altLang="en-US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：</a:t>
            </a:r>
            <a:r>
              <a:rPr lang="en-US" altLang="ja-JP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15</a:t>
            </a:r>
            <a:r>
              <a:rPr lang="ja-JP" altLang="en-US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～</a:t>
            </a:r>
            <a:r>
              <a:rPr lang="en-US" altLang="ja-JP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18</a:t>
            </a:r>
            <a:r>
              <a:rPr lang="ja-JP" altLang="en-US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：</a:t>
            </a:r>
            <a:r>
              <a:rPr lang="en-US" altLang="ja-JP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15/8</a:t>
            </a:r>
            <a:r>
              <a:rPr lang="ja-JP" altLang="en-US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：</a:t>
            </a:r>
            <a:r>
              <a:rPr lang="en-US" altLang="ja-JP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15</a:t>
            </a:r>
            <a:r>
              <a:rPr lang="ja-JP" altLang="en-US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～</a:t>
            </a:r>
            <a:r>
              <a:rPr lang="en-US" altLang="ja-JP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14</a:t>
            </a:r>
            <a:r>
              <a:rPr lang="ja-JP" altLang="en-US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：</a:t>
            </a:r>
            <a:r>
              <a:rPr lang="en-US" altLang="ja-JP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15</a:t>
            </a:r>
            <a:r>
              <a:rPr lang="ja-JP" altLang="en-US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（パート）</a:t>
            </a:r>
            <a:endParaRPr lang="en-US" altLang="ja-JP" sz="16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lang="ja-JP" altLang="en-US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　　　　　　②午後・夕方１時間程度</a:t>
            </a:r>
            <a:endParaRPr lang="en-US" altLang="ja-JP" sz="16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lang="ja-JP" altLang="en-US" sz="1600" b="1" dirty="0"/>
              <a:t>　</a:t>
            </a:r>
            <a:r>
              <a:rPr lang="ja-JP" altLang="en-US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●時　　給：①</a:t>
            </a:r>
            <a:r>
              <a:rPr lang="en-US" altLang="ja-JP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1.230</a:t>
            </a:r>
            <a:r>
              <a:rPr lang="ja-JP" altLang="en-US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～専門職手当他有 ②</a:t>
            </a:r>
            <a:r>
              <a:rPr lang="en-US" altLang="ja-JP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1.195</a:t>
            </a:r>
            <a:r>
              <a:rPr lang="ja-JP" altLang="en-US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円～</a:t>
            </a:r>
            <a:r>
              <a:rPr lang="ja-JP" altLang="en-US" sz="1600" b="1" dirty="0"/>
              <a:t>　</a:t>
            </a:r>
            <a:endParaRPr lang="en-US" altLang="ja-JP" sz="1600" b="1" dirty="0"/>
          </a:p>
          <a:p>
            <a:r>
              <a:rPr lang="ja-JP" altLang="en-US" sz="1600" b="1" dirty="0"/>
              <a:t>　</a:t>
            </a:r>
            <a:endParaRPr lang="en-US" altLang="ja-JP" sz="1600" b="1" dirty="0"/>
          </a:p>
          <a:p>
            <a:endParaRPr lang="en-US" altLang="ja-JP" sz="1192" b="1" dirty="0"/>
          </a:p>
          <a:p>
            <a:endParaRPr lang="en-US" altLang="ja-JP" sz="1192" b="1" dirty="0"/>
          </a:p>
          <a:p>
            <a:endParaRPr lang="en-US" altLang="ja-JP" sz="1192" b="1" dirty="0"/>
          </a:p>
          <a:p>
            <a:r>
              <a:rPr lang="ja-JP" altLang="en-US" sz="1192" b="1" dirty="0"/>
              <a:t>　　</a:t>
            </a:r>
            <a:r>
              <a:rPr lang="ja-JP" altLang="en-US" sz="1645" b="1" dirty="0"/>
              <a:t> 　　　　</a:t>
            </a:r>
            <a:r>
              <a:rPr lang="ja-JP" altLang="en-US" sz="1645" b="1" dirty="0">
                <a:solidFill>
                  <a:schemeClr val="bg1"/>
                </a:solidFill>
              </a:rPr>
              <a:t>　</a:t>
            </a:r>
            <a:r>
              <a:rPr lang="ja-JP" altLang="en-US" sz="2194" b="1" dirty="0">
                <a:solidFill>
                  <a:schemeClr val="bg1"/>
                </a:solidFill>
              </a:rPr>
              <a:t>　</a:t>
            </a:r>
            <a:endParaRPr lang="en-US" altLang="ja-JP" sz="2194" b="1" dirty="0">
              <a:solidFill>
                <a:schemeClr val="bg1"/>
              </a:solidFill>
            </a:endParaRPr>
          </a:p>
          <a:p>
            <a:r>
              <a:rPr lang="ja-JP" altLang="en-US" sz="1192" b="1" dirty="0"/>
              <a:t>　　</a:t>
            </a:r>
            <a:endParaRPr lang="en-US" altLang="ja-JP" sz="1192" b="1" dirty="0"/>
          </a:p>
          <a:p>
            <a:pPr algn="just"/>
            <a:r>
              <a:rPr lang="ja-JP" altLang="en-US" sz="128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</a:t>
            </a:r>
            <a:endParaRPr lang="en-US" altLang="ja-JP" sz="128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algn="just"/>
            <a:r>
              <a:rPr lang="ja-JP" altLang="en-US" sz="128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</a:t>
            </a:r>
            <a:r>
              <a:rPr lang="ja-JP" altLang="en-US" sz="16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●</a:t>
            </a:r>
            <a:r>
              <a:rPr lang="ja-JP" altLang="en-US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業務内容：義務教育終了後で障害のある方や支援が必要な</a:t>
            </a:r>
            <a:endParaRPr lang="en-US" altLang="ja-JP" sz="16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algn="just"/>
            <a:r>
              <a:rPr lang="ja-JP" altLang="en-US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　　　　　　方々が、日中通う事業所です。</a:t>
            </a:r>
            <a:endParaRPr lang="en-US" altLang="ja-JP" sz="16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algn="just"/>
            <a:r>
              <a:rPr lang="ja-JP" altLang="en-US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　　　　　　日常生活の介助支援や農業・請負仕事などを一緒に</a:t>
            </a:r>
            <a:endParaRPr lang="en-US" altLang="ja-JP" sz="16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algn="just"/>
            <a:r>
              <a:rPr lang="ja-JP" altLang="en-US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　　　　　　取り組みます。　　　</a:t>
            </a:r>
            <a:r>
              <a:rPr lang="ja-JP" altLang="en-US" sz="1600" b="1" dirty="0"/>
              <a:t>　　　　　　　　　</a:t>
            </a:r>
            <a:endParaRPr lang="en-US" altLang="ja-JP" sz="1600" b="1" dirty="0">
              <a:solidFill>
                <a:srgbClr val="00B0F0"/>
              </a:solidFill>
            </a:endParaRPr>
          </a:p>
          <a:p>
            <a:r>
              <a:rPr lang="ja-JP" altLang="en-US" sz="1600" b="1" dirty="0"/>
              <a:t>　●就業場所：武豊町北中根一丁目</a:t>
            </a:r>
            <a:r>
              <a:rPr lang="en-US" altLang="ja-JP" sz="1600" b="1" dirty="0"/>
              <a:t>1-1</a:t>
            </a:r>
          </a:p>
          <a:p>
            <a:r>
              <a:rPr lang="ja-JP" altLang="en-US" sz="1600" b="1" dirty="0"/>
              <a:t>　●資　　格：①特になし、お話やお世話が</a:t>
            </a:r>
            <a:endParaRPr lang="en-US" altLang="ja-JP" sz="1600" b="1" dirty="0"/>
          </a:p>
          <a:p>
            <a:r>
              <a:rPr lang="ja-JP" altLang="en-US" sz="1600" b="1" dirty="0"/>
              <a:t>　　　　　　　　出来る方他</a:t>
            </a:r>
            <a:endParaRPr lang="en-US" altLang="ja-JP" sz="1600" b="1" dirty="0"/>
          </a:p>
          <a:p>
            <a:r>
              <a:rPr lang="ja-JP" altLang="en-US" sz="1600" b="1" dirty="0"/>
              <a:t>　　　　　　　②普通運転免許</a:t>
            </a:r>
            <a:endParaRPr lang="en-US" altLang="ja-JP" sz="1600" b="1" dirty="0"/>
          </a:p>
          <a:p>
            <a:r>
              <a:rPr lang="ja-JP" altLang="en-US" sz="1600" b="1" dirty="0"/>
              <a:t>　</a:t>
            </a:r>
            <a:r>
              <a:rPr lang="ja-JP" altLang="en-US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●就業時間：①</a:t>
            </a:r>
            <a:r>
              <a:rPr lang="en-US" altLang="ja-JP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9</a:t>
            </a:r>
            <a:r>
              <a:rPr lang="ja-JP" altLang="en-US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：</a:t>
            </a:r>
            <a:r>
              <a:rPr lang="en-US" altLang="ja-JP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00</a:t>
            </a:r>
            <a:r>
              <a:rPr lang="ja-JP" altLang="en-US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～</a:t>
            </a:r>
            <a:r>
              <a:rPr lang="en-US" altLang="ja-JP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16</a:t>
            </a:r>
            <a:r>
              <a:rPr lang="ja-JP" altLang="en-US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：</a:t>
            </a:r>
            <a:r>
              <a:rPr lang="en-US" altLang="ja-JP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00</a:t>
            </a:r>
            <a:r>
              <a:rPr lang="ja-JP" altLang="en-US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の内　</a:t>
            </a:r>
            <a:endParaRPr lang="en-US" altLang="ja-JP" sz="16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lang="ja-JP" altLang="en-US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　　　　　　　　　　３時間～６時間</a:t>
            </a:r>
            <a:endParaRPr lang="en-US" altLang="ja-JP" sz="16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lang="ja-JP" altLang="en-US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　　　　　　　②午前・午後１時間程度</a:t>
            </a:r>
            <a:endParaRPr lang="en-US" altLang="ja-JP" sz="1600" b="1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r>
              <a:rPr lang="ja-JP" altLang="en-US" sz="1600" b="1" dirty="0"/>
              <a:t>　</a:t>
            </a:r>
            <a:r>
              <a:rPr lang="ja-JP" altLang="en-US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●時　　給：①②</a:t>
            </a:r>
            <a:r>
              <a:rPr lang="en-US" altLang="ja-JP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1.195</a:t>
            </a:r>
            <a:r>
              <a:rPr lang="ja-JP" altLang="en-US" sz="1600" b="1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円～（社会福祉士等専門職手当有）</a:t>
            </a:r>
            <a:r>
              <a:rPr lang="ja-JP" altLang="en-US" sz="1600" b="1" dirty="0"/>
              <a:t>　</a:t>
            </a:r>
            <a:endParaRPr lang="en-US" altLang="ja-JP" sz="1600" b="1" dirty="0"/>
          </a:p>
          <a:p>
            <a:endParaRPr lang="en-US" altLang="ja-JP" sz="1600" b="1" dirty="0"/>
          </a:p>
          <a:p>
            <a:r>
              <a:rPr lang="ja-JP" altLang="en-US" sz="1400" dirty="0">
                <a:solidFill>
                  <a:schemeClr val="bg2">
                    <a:lumMod val="10000"/>
                  </a:schemeClr>
                </a:solidFill>
              </a:rPr>
              <a:t>　</a:t>
            </a:r>
            <a:r>
              <a:rPr lang="ja-JP" altLang="en-US" sz="1400" dirty="0">
                <a:solidFill>
                  <a:srgbClr val="0070C0"/>
                </a:solidFill>
              </a:rPr>
              <a:t>特定非営利活動法人</a:t>
            </a:r>
            <a:r>
              <a:rPr lang="ja-JP" altLang="en-US" b="1" dirty="0">
                <a:solidFill>
                  <a:srgbClr val="0070C0"/>
                </a:solidFill>
              </a:rPr>
              <a:t>ほがらか企画</a:t>
            </a:r>
            <a:r>
              <a:rPr lang="ja-JP" altLang="en-US" sz="1200" dirty="0">
                <a:solidFill>
                  <a:schemeClr val="bg2">
                    <a:lumMod val="10000"/>
                  </a:schemeClr>
                </a:solidFill>
              </a:rPr>
              <a:t>（武豊町北中根１丁目</a:t>
            </a:r>
            <a:r>
              <a:rPr lang="en-US" altLang="ja-JP" sz="1200" dirty="0">
                <a:solidFill>
                  <a:schemeClr val="bg2">
                    <a:lumMod val="10000"/>
                  </a:schemeClr>
                </a:solidFill>
              </a:rPr>
              <a:t>1-1</a:t>
            </a:r>
            <a:r>
              <a:rPr lang="ja-JP" altLang="en-US" sz="1200" dirty="0">
                <a:solidFill>
                  <a:schemeClr val="bg2">
                    <a:lumMod val="10000"/>
                  </a:schemeClr>
                </a:solidFill>
              </a:rPr>
              <a:t>旬菜耕房ほがらか）</a:t>
            </a:r>
            <a:endParaRPr lang="en-US" altLang="ja-JP" sz="1200" dirty="0">
              <a:solidFill>
                <a:schemeClr val="bg2">
                  <a:lumMod val="10000"/>
                </a:schemeClr>
              </a:solidFill>
            </a:endParaRPr>
          </a:p>
          <a:p>
            <a:r>
              <a:rPr lang="ja-JP" altLang="en-US" sz="2800" b="1" dirty="0">
                <a:solidFill>
                  <a:schemeClr val="bg2">
                    <a:lumMod val="10000"/>
                  </a:schemeClr>
                </a:solidFill>
              </a:rPr>
              <a:t>　　　　　　　　　　　</a:t>
            </a:r>
            <a:r>
              <a:rPr lang="en-US" altLang="ja-JP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0569-76-2727</a:t>
            </a:r>
            <a:r>
              <a:rPr lang="ja-JP" altLang="en-US" sz="1200" b="1" dirty="0">
                <a:solidFill>
                  <a:schemeClr val="bg2">
                    <a:lumMod val="10000"/>
                  </a:schemeClr>
                </a:solidFill>
              </a:rPr>
              <a:t>（山本）</a:t>
            </a:r>
          </a:p>
        </p:txBody>
      </p:sp>
      <p:sp>
        <p:nvSpPr>
          <p:cNvPr id="7" name="四角形: 角を丸くする 6">
            <a:extLst>
              <a:ext uri="{FF2B5EF4-FFF2-40B4-BE49-F238E27FC236}">
                <a16:creationId xmlns:a16="http://schemas.microsoft.com/office/drawing/2014/main" id="{6EBB1F86-FE0C-428D-9BE0-4D4E5A5DA8B3}"/>
              </a:ext>
            </a:extLst>
          </p:cNvPr>
          <p:cNvSpPr/>
          <p:nvPr/>
        </p:nvSpPr>
        <p:spPr>
          <a:xfrm>
            <a:off x="580569" y="951817"/>
            <a:ext cx="5696859" cy="8892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645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  </a:t>
            </a:r>
            <a:r>
              <a:rPr lang="ja-JP" altLang="en-US" sz="24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放課後等デイサービスびぃー</a:t>
            </a:r>
            <a:r>
              <a:rPr lang="ja-JP" altLang="en-US" sz="2400" dirty="0" err="1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ぼ</a:t>
            </a:r>
            <a:endParaRPr lang="en-US" altLang="ja-JP" sz="24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algn="ctr"/>
            <a:r>
              <a:rPr lang="ja-JP" altLang="en-US" sz="24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①スタッフ　②送迎運転手</a:t>
            </a:r>
            <a:endParaRPr lang="en-US" altLang="ja-JP" sz="24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A3F1F0A-544B-4B1D-8017-C1D871D8FAB4}"/>
              </a:ext>
            </a:extLst>
          </p:cNvPr>
          <p:cNvSpPr txBox="1"/>
          <p:nvPr/>
        </p:nvSpPr>
        <p:spPr>
          <a:xfrm>
            <a:off x="4269849" y="7039435"/>
            <a:ext cx="2433101" cy="1358513"/>
          </a:xfrm>
          <a:prstGeom prst="rect">
            <a:avLst/>
          </a:prstGeom>
          <a:noFill/>
          <a:ln w="31750">
            <a:solidFill>
              <a:schemeClr val="accent1">
                <a:alpha val="94000"/>
              </a:schemeClr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kumimoji="1" lang="ja-JP" altLang="en-US" sz="1828" b="1" dirty="0">
                <a:solidFill>
                  <a:srgbClr val="00B0F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共通条件</a:t>
            </a:r>
            <a:r>
              <a:rPr kumimoji="1" lang="ja-JP" altLang="en-US" sz="1400" b="1" dirty="0">
                <a:solidFill>
                  <a:srgbClr val="00B0F0"/>
                </a:solidFill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（各条件有）</a:t>
            </a:r>
            <a:endParaRPr kumimoji="1" lang="en-US" altLang="ja-JP" sz="1400" b="1" dirty="0">
              <a:solidFill>
                <a:srgbClr val="00B0F0"/>
              </a:solidFill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483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</a:t>
            </a:r>
            <a:r>
              <a:rPr kumimoji="1" lang="ja-JP" altLang="en-US" sz="1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・社会保険・雇用保険等</a:t>
            </a:r>
            <a:endParaRPr kumimoji="1" lang="en-US" altLang="ja-JP" sz="16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1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　・交通費支給あり</a:t>
            </a:r>
            <a:endParaRPr kumimoji="1" lang="en-US" altLang="ja-JP" sz="16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1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　・年度昇給あり</a:t>
            </a:r>
            <a:endParaRPr kumimoji="1" lang="en-US" altLang="ja-JP" sz="16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  <a:p>
            <a:r>
              <a:rPr kumimoji="1" lang="ja-JP" altLang="en-US" sz="1600" b="1" dirty="0">
                <a:latin typeface="UD デジタル 教科書体 NK-R" panose="02020400000000000000" pitchFamily="18" charset="-128"/>
                <a:ea typeface="UD デジタル 教科書体 NK-R" panose="02020400000000000000" pitchFamily="18" charset="-128"/>
              </a:rPr>
              <a:t>　　・研修補助等あり</a:t>
            </a:r>
            <a:endParaRPr kumimoji="1" lang="en-US" altLang="ja-JP" sz="1600" b="1" dirty="0">
              <a:latin typeface="UD デジタル 教科書体 NK-R" panose="02020400000000000000" pitchFamily="18" charset="-128"/>
              <a:ea typeface="UD デジタル 教科書体 NK-R" panose="02020400000000000000" pitchFamily="18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09FA56E9-0263-4607-A4F6-8F879A815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8262" y="8491784"/>
            <a:ext cx="770881" cy="728310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90332E84-1AD1-4082-98B6-E82385E4D6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82991">
            <a:off x="5350207" y="4183755"/>
            <a:ext cx="1216110" cy="13493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ECEBF8B0-6D1D-4BE3-AF20-E8C4AA6231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579" y="2426040"/>
            <a:ext cx="1139564" cy="1139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0216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422</TotalTime>
  <Words>496</Words>
  <Application>Microsoft Office PowerPoint</Application>
  <PresentationFormat>A4 210 x 297 mm</PresentationFormat>
  <Paragraphs>52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0" baseType="lpstr">
      <vt:lpstr>HGS創英角ﾎﾟｯﾌﾟ体</vt:lpstr>
      <vt:lpstr>UD デジタル 教科書体 N-B</vt:lpstr>
      <vt:lpstr>UD デジタル 教科書体 NK-R</vt:lpstr>
      <vt:lpstr>游ゴシック</vt:lpstr>
      <vt:lpstr>游ゴシック Light</vt:lpstr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Owner</dc:creator>
  <cp:lastModifiedBy>Owner</cp:lastModifiedBy>
  <cp:revision>30</cp:revision>
  <cp:lastPrinted>2026-10-12T09:02:28Z</cp:lastPrinted>
  <dcterms:created xsi:type="dcterms:W3CDTF">2026-08-31T08:07:37Z</dcterms:created>
  <dcterms:modified xsi:type="dcterms:W3CDTF">2026-10-14T11:16:01Z</dcterms:modified>
</cp:coreProperties>
</file>